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7" r:id="rId1"/>
  </p:sldMasterIdLst>
  <p:notesMasterIdLst>
    <p:notesMasterId r:id="rId18"/>
  </p:notesMasterIdLst>
  <p:sldIdLst>
    <p:sldId id="256" r:id="rId2"/>
    <p:sldId id="257" r:id="rId3"/>
    <p:sldId id="258" r:id="rId4"/>
    <p:sldId id="284" r:id="rId5"/>
    <p:sldId id="262" r:id="rId6"/>
    <p:sldId id="263" r:id="rId7"/>
    <p:sldId id="264" r:id="rId8"/>
    <p:sldId id="265" r:id="rId9"/>
    <p:sldId id="266" r:id="rId10"/>
    <p:sldId id="267" r:id="rId11"/>
    <p:sldId id="269" r:id="rId12"/>
    <p:sldId id="270" r:id="rId13"/>
    <p:sldId id="272" r:id="rId14"/>
    <p:sldId id="274" r:id="rId15"/>
    <p:sldId id="285" r:id="rId16"/>
    <p:sldId id="28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7B3007-A9AE-44B7-8F71-74C92CD63929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BB42F0-0839-4B27-B4B4-B573942BBF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7253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BB42F0-0839-4B27-B4B4-B573942BBFA1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896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4F5B91E1-F4EC-47CF-8782-8725E70CEDC2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4FBA0A0E-257B-4838-A17A-D799D67DA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0336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91E1-F4EC-47CF-8782-8725E70CEDC2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A0A0E-257B-4838-A17A-D799D67DA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8605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91E1-F4EC-47CF-8782-8725E70CEDC2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A0A0E-257B-4838-A17A-D799D67DA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07255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91E1-F4EC-47CF-8782-8725E70CEDC2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A0A0E-257B-4838-A17A-D799D67DA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2268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91E1-F4EC-47CF-8782-8725E70CEDC2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A0A0E-257B-4838-A17A-D799D67DA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23129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91E1-F4EC-47CF-8782-8725E70CEDC2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A0A0E-257B-4838-A17A-D799D67DA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00710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91E1-F4EC-47CF-8782-8725E70CEDC2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A0A0E-257B-4838-A17A-D799D67DA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14519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4F5B91E1-F4EC-47CF-8782-8725E70CEDC2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A0A0E-257B-4838-A17A-D799D67DA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11023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4F5B91E1-F4EC-47CF-8782-8725E70CEDC2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A0A0E-257B-4838-A17A-D799D67DA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2810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91E1-F4EC-47CF-8782-8725E70CEDC2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A0A0E-257B-4838-A17A-D799D67DA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2212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91E1-F4EC-47CF-8782-8725E70CEDC2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A0A0E-257B-4838-A17A-D799D67DA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1971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91E1-F4EC-47CF-8782-8725E70CEDC2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A0A0E-257B-4838-A17A-D799D67DA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4044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91E1-F4EC-47CF-8782-8725E70CEDC2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A0A0E-257B-4838-A17A-D799D67DA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1007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91E1-F4EC-47CF-8782-8725E70CEDC2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A0A0E-257B-4838-A17A-D799D67DA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813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91E1-F4EC-47CF-8782-8725E70CEDC2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A0A0E-257B-4838-A17A-D799D67DA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6263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91E1-F4EC-47CF-8782-8725E70CEDC2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A0A0E-257B-4838-A17A-D799D67DA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521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B91E1-F4EC-47CF-8782-8725E70CEDC2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A0A0E-257B-4838-A17A-D799D67DA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4502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4F5B91E1-F4EC-47CF-8782-8725E70CEDC2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4FBA0A0E-257B-4838-A17A-D799D67DA1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7885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1" r:id="rId14"/>
    <p:sldLayoutId id="2147483762" r:id="rId15"/>
    <p:sldLayoutId id="2147483763" r:id="rId16"/>
    <p:sldLayoutId id="214748376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90EBD-BBF5-5E97-10E3-7D31C58D9D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320" y="1122362"/>
            <a:ext cx="8514080" cy="4313238"/>
          </a:xfrm>
        </p:spPr>
        <p:txBody>
          <a:bodyPr>
            <a:normAutofit/>
          </a:bodyPr>
          <a:lstStyle/>
          <a:p>
            <a:r>
              <a:rPr lang="en-US" sz="7200" i="1" u="sng" dirty="0">
                <a:solidFill>
                  <a:schemeClr val="bg2">
                    <a:lumMod val="20000"/>
                    <a:lumOff val="80000"/>
                  </a:schemeClr>
                </a:solidFill>
                <a:latin typeface="Arno Pro Smbd" panose="02020702050506020403" pitchFamily="18" charset="0"/>
              </a:rPr>
              <a:t>Library Management System</a:t>
            </a:r>
            <a:br>
              <a:rPr lang="en-US" u="sng" dirty="0">
                <a:solidFill>
                  <a:srgbClr val="C00000"/>
                </a:solidFill>
              </a:rPr>
            </a:br>
            <a:br>
              <a:rPr lang="en-US" u="sng" dirty="0">
                <a:solidFill>
                  <a:srgbClr val="C00000"/>
                </a:solidFill>
              </a:rPr>
            </a:br>
            <a:endParaRPr lang="en-IN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451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00927-44E8-081A-56CD-8736E451C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Requirements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FF917-A17E-FCFD-74AC-CC5867DF3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Java Language</a:t>
            </a:r>
          </a:p>
          <a:p>
            <a:r>
              <a:rPr lang="en-IN" sz="2000" dirty="0"/>
              <a:t>Oracle Database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923518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BDD1E-F226-E5EA-65C1-A13111535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3739793" y="1680632"/>
            <a:ext cx="6176574" cy="168716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FF43C9-73AB-1445-EF24-FD504BB248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3462" b="17117"/>
          <a:stretch/>
        </p:blipFill>
        <p:spPr>
          <a:xfrm>
            <a:off x="1517584" y="886397"/>
            <a:ext cx="8962056" cy="5971603"/>
          </a:xfrm>
        </p:spPr>
      </p:pic>
    </p:spTree>
    <p:extLst>
      <p:ext uri="{BB962C8B-B14F-4D97-AF65-F5344CB8AC3E}">
        <p14:creationId xmlns:p14="http://schemas.microsoft.com/office/powerpoint/2010/main" val="27758345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60F35-8C93-F3B1-FF65-C95358CA2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4048018" y="1680631"/>
            <a:ext cx="5868349" cy="199539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235479-F655-4F7F-A923-B9DFDADE5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945" t="18095" r="7662" b="10636"/>
          <a:stretch/>
        </p:blipFill>
        <p:spPr>
          <a:xfrm>
            <a:off x="1109610" y="934848"/>
            <a:ext cx="10086732" cy="6000208"/>
          </a:xfrm>
        </p:spPr>
      </p:pic>
    </p:spTree>
    <p:extLst>
      <p:ext uri="{BB962C8B-B14F-4D97-AF65-F5344CB8AC3E}">
        <p14:creationId xmlns:p14="http://schemas.microsoft.com/office/powerpoint/2010/main" val="22297411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5F700-FE07-C4D5-7413-F494C5A46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6369978" y="1680631"/>
            <a:ext cx="3546389" cy="107071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88A4F5-4241-6107-027D-1AD692532A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5985" t="17622" r="7702" b="7193"/>
          <a:stretch/>
        </p:blipFill>
        <p:spPr>
          <a:xfrm>
            <a:off x="1387015" y="973668"/>
            <a:ext cx="9226632" cy="5884331"/>
          </a:xfrm>
        </p:spPr>
      </p:pic>
    </p:spTree>
    <p:extLst>
      <p:ext uri="{BB962C8B-B14F-4D97-AF65-F5344CB8AC3E}">
        <p14:creationId xmlns:p14="http://schemas.microsoft.com/office/powerpoint/2010/main" val="18652973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C35-89BC-F419-FD73-BF036BC7A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7078894" y="1680632"/>
            <a:ext cx="2837473" cy="271458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3840B6-F0D7-F2CF-9B6E-6910E8A0A7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5986" t="18223" r="7870" b="8396"/>
          <a:stretch/>
        </p:blipFill>
        <p:spPr>
          <a:xfrm>
            <a:off x="1289703" y="904126"/>
            <a:ext cx="9540834" cy="5953874"/>
          </a:xfrm>
        </p:spPr>
      </p:pic>
    </p:spTree>
    <p:extLst>
      <p:ext uri="{BB962C8B-B14F-4D97-AF65-F5344CB8AC3E}">
        <p14:creationId xmlns:p14="http://schemas.microsoft.com/office/powerpoint/2010/main" val="14794699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CEF2C-7DCA-0B8A-0FCB-CC9E1D4BE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4C0918-389F-579B-7680-4F6FEE70D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will take care of the current book detail at any point of time.</a:t>
            </a:r>
          </a:p>
          <a:p>
            <a:r>
              <a:rPr lang="en-US" dirty="0"/>
              <a:t>The main purpose of this project is to reduce manual work.</a:t>
            </a:r>
          </a:p>
          <a:p>
            <a:r>
              <a:rPr lang="en-US" dirty="0"/>
              <a:t>The well-developed computerized system is capable of managing books, book issue, book return and calculating fines if the return of the book will get delayed.</a:t>
            </a:r>
          </a:p>
          <a:p>
            <a:r>
              <a:rPr lang="en-US" dirty="0"/>
              <a:t>Generating various reports for record keeping according to end user requirements.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982693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25D67-136C-B486-EEA9-C25F6106C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ECF53-A8DB-C0C1-A4A9-5E61964BAB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   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                                 </a:t>
            </a:r>
          </a:p>
          <a:p>
            <a:pPr marL="0" indent="0">
              <a:buNone/>
            </a:pPr>
            <a:r>
              <a:rPr lang="en-US" sz="6000" dirty="0">
                <a:latin typeface="Brush Script Std" panose="00000600000000000000" pitchFamily="50" charset="0"/>
              </a:rPr>
              <a:t>          Thank You!!!</a:t>
            </a:r>
            <a:endParaRPr lang="en-IN" sz="6000" dirty="0">
              <a:latin typeface="Brush Script Std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2228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008FF-3CBC-64A3-357B-540FB7564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72B86-3332-553E-D785-F1DF48288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Library Management System is a tool which transforms traditional libraries into digital libraries.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It is a brain Power Institute that provides teaching classes for Students.</a:t>
            </a:r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It is an invaluable source for the education industry.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It helps to keep the records of whole transactions of the books available in the library.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It provides Books for a large number of readers.</a:t>
            </a:r>
            <a:br>
              <a:rPr lang="en-US" sz="2000" dirty="0"/>
            </a:b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556327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60B8E-79E0-B0F7-64E8-75FF6F1F4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Activities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1BCE7-FEEE-5728-B35A-B2EF79A8F4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It is the main source for STUDENTS, STAFF and FACULTIES.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It has a huge collection of text books, reference books, etc.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library provides a peaceful atmosphere.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It provides a source of past years projects, exams and research papers.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Hence, the library is a large source of knowledge.</a:t>
            </a:r>
            <a:br>
              <a:rPr lang="en-US" sz="2000" dirty="0"/>
            </a:br>
            <a:br>
              <a:rPr lang="en-US" sz="2000" dirty="0"/>
            </a:b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462040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C2FFD-9F03-7B71-913B-CCE64D6C0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7B4FA-39EE-0FE3-B2E4-B2963B8723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Keeps an accurate record.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Reduces manual work and saves time.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would be a safe storage of all the information.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would be a fully computerized system.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the help of a database any data can be added, modified and deleted very quickly.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 features are much provided in the system.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friendly environment.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5121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76E16-1AC6-C905-48BF-16DA7EEE6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Overview</a:t>
            </a:r>
            <a:endParaRPr lang="en-IN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B4390-31D0-FE8D-D680-204754E698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Implementation starts with entering and updating master records like Book Details. Library Information.</a:t>
            </a:r>
            <a:br>
              <a:rPr lang="en-US" sz="2400" dirty="0"/>
            </a:br>
            <a:br>
              <a:rPr lang="en-US" sz="2400" dirty="0"/>
            </a:b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Any further transaction like Book Issue. Book Return will automatically update</a:t>
            </a:r>
            <a:br>
              <a:rPr lang="en-US" sz="2400" dirty="0"/>
            </a:br>
            <a:br>
              <a:rPr lang="en-US" sz="2400" dirty="0"/>
            </a:b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It Keeps records about how many books available in library and books issued to the students.</a:t>
            </a:r>
            <a:br>
              <a:rPr lang="en-US" sz="2400" dirty="0"/>
            </a:b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145026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79C0C-A216-59E0-5A76-1A07874A4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9852D-1ACB-7429-93E2-9B7C29E29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 have two levels of users</a:t>
            </a:r>
            <a:br>
              <a:rPr lang="en-US" sz="2000" dirty="0"/>
            </a:br>
            <a:br>
              <a:rPr lang="en-US" sz="2000" dirty="0"/>
            </a:b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1. User Side-In user side, user will check the availability of the books.</a:t>
            </a:r>
            <a:br>
              <a:rPr lang="en-US" sz="2000" dirty="0"/>
            </a:br>
            <a:r>
              <a:rPr lang="en-US" sz="2000" dirty="0"/>
              <a:t>                 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- Book return</a:t>
            </a:r>
            <a:br>
              <a:rPr lang="en-US" sz="2000" dirty="0"/>
            </a:br>
            <a:br>
              <a:rPr lang="en-US" sz="2000" dirty="0"/>
            </a:b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2. Administration Side- The following are the sub module in the administration side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                                   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- Register user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                                 </a:t>
            </a:r>
            <a:r>
              <a:rPr lang="en-US" sz="2000" dirty="0"/>
              <a:t>  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- Entry book details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                                   </a:t>
            </a:r>
            <a:r>
              <a:rPr lang="en-US" sz="2000" dirty="0"/>
              <a:t>- Book issue</a:t>
            </a:r>
            <a:br>
              <a:rPr lang="en-US" sz="2000" dirty="0"/>
            </a:b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4089053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CC24C-3E2C-7161-6D37-EFB1A6A82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36373-37AC-4334-9408-81989E835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Functional Requirements:</a:t>
            </a:r>
            <a:br>
              <a:rPr lang="en-US" sz="2000" dirty="0"/>
            </a:br>
            <a:br>
              <a:rPr lang="en-US" sz="2000" dirty="0"/>
            </a:b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• Book Entry: In this module we can store the details of the books.</a:t>
            </a:r>
            <a:br>
              <a:rPr lang="en-US" sz="2000" dirty="0"/>
            </a:br>
            <a:br>
              <a:rPr lang="en-US" sz="2000" dirty="0"/>
            </a:b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• Register Student: In this module we can keep the details of the new student.</a:t>
            </a:r>
            <a:br>
              <a:rPr lang="en-US" sz="2000" dirty="0"/>
            </a:br>
            <a:br>
              <a:rPr lang="en-US" sz="2000" dirty="0"/>
            </a:b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• Book Issue: This module is used to keep the track of book issue details.</a:t>
            </a:r>
            <a:br>
              <a:rPr lang="en-US" sz="2000" dirty="0"/>
            </a:br>
            <a:br>
              <a:rPr lang="en-US" sz="2000" dirty="0"/>
            </a:b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• Book Return: This module enables to keep a track of returned books.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184345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EC933-828D-89E2-EFFE-1664D485E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E009C6-D61D-7661-1A3E-3CC889FD0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System requirements:</a:t>
            </a:r>
            <a:br>
              <a:rPr lang="en-US" dirty="0"/>
            </a:b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• The system should prompt for the user and administrator to login to the application and for proper input criteria.</a:t>
            </a:r>
            <a:br>
              <a:rPr lang="en-US" dirty="0"/>
            </a:b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Hardware Requirements:</a:t>
            </a:r>
            <a:br>
              <a:rPr lang="en-US" dirty="0"/>
            </a:b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• Operating system: Windows</a:t>
            </a:r>
            <a:br>
              <a:rPr lang="en-US" dirty="0"/>
            </a:b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• Hard disk: </a:t>
            </a:r>
            <a:r>
              <a:rPr lang="en-US" dirty="0">
                <a:latin typeface="Times New Roman" panose="02020603050405020304" pitchFamily="18" charset="0"/>
              </a:rPr>
              <a:t>500 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GB</a:t>
            </a:r>
            <a:br>
              <a:rPr lang="en-US" dirty="0"/>
            </a:br>
            <a:br>
              <a:rPr lang="en-US" dirty="0"/>
            </a:b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• 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RAM: 2GB</a:t>
            </a:r>
            <a:br>
              <a:rPr lang="en-US" dirty="0"/>
            </a:b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• Processor: intel core-i3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2791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72C4B-2006-82E5-6C4C-ED9AB3871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 Functional Requirements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DB691-5D5E-B5B0-FE05-F0467C4D4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 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Safety requirements:</a:t>
            </a:r>
            <a:br>
              <a:rPr lang="en-US" sz="2200" dirty="0"/>
            </a:br>
            <a:br>
              <a:rPr lang="en-US" sz="2200" dirty="0"/>
            </a:b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database may get crashed at any certain time due to virus or Operating system failure. Therefore. It is required to take the database backup.</a:t>
            </a:r>
            <a:br>
              <a:rPr lang="en-US" sz="2200" dirty="0"/>
            </a:br>
            <a:br>
              <a:rPr lang="en-US" sz="2200" dirty="0"/>
            </a:br>
            <a:r>
              <a:rPr lang="en-US" sz="2200" dirty="0"/>
              <a:t>  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Security Requirements:</a:t>
            </a:r>
            <a:br>
              <a:rPr lang="en-US" sz="2200" dirty="0"/>
            </a:br>
            <a:br>
              <a:rPr lang="en-US" sz="2200" dirty="0"/>
            </a:b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Access rights are decided to prevent from unauthorized access.</a:t>
            </a:r>
            <a:br>
              <a:rPr lang="en-US" sz="2200" dirty="0"/>
            </a:br>
            <a:br>
              <a:rPr lang="en-US" sz="2200" dirty="0"/>
            </a:br>
            <a:r>
              <a:rPr lang="en-US" sz="2200" dirty="0"/>
              <a:t> 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Hardware Constraints:</a:t>
            </a:r>
            <a:br>
              <a:rPr lang="en-US" sz="2200" dirty="0"/>
            </a:br>
            <a:br>
              <a:rPr lang="en-US" sz="2200" dirty="0"/>
            </a:b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system requires a database in order to store the persistent data. The database should have backup capabilities.</a:t>
            </a:r>
            <a:br>
              <a:rPr lang="en-US" sz="2200" dirty="0"/>
            </a:br>
            <a:endParaRPr lang="en-IN" sz="2200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EC5E6A2-8C06-4A00-9A1B-7BBC5CE108E3}"/>
              </a:ext>
            </a:extLst>
          </p:cNvPr>
          <p:cNvCxnSpPr/>
          <p:nvPr/>
        </p:nvCxnSpPr>
        <p:spPr>
          <a:xfrm>
            <a:off x="1154954" y="2794000"/>
            <a:ext cx="1455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DEF7EAC-032F-F1F1-4BB1-A0910B5E6D08}"/>
              </a:ext>
            </a:extLst>
          </p:cNvPr>
          <p:cNvCxnSpPr/>
          <p:nvPr/>
        </p:nvCxnSpPr>
        <p:spPr>
          <a:xfrm>
            <a:off x="1154954" y="3942080"/>
            <a:ext cx="1455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F72960A-03D9-6F15-6834-6C551821E97D}"/>
              </a:ext>
            </a:extLst>
          </p:cNvPr>
          <p:cNvCxnSpPr/>
          <p:nvPr/>
        </p:nvCxnSpPr>
        <p:spPr>
          <a:xfrm>
            <a:off x="1154954" y="4876800"/>
            <a:ext cx="1455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8101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594</TotalTime>
  <Words>607</Words>
  <Application>Microsoft Office PowerPoint</Application>
  <PresentationFormat>Widescreen</PresentationFormat>
  <Paragraphs>47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Arno Pro Smbd</vt:lpstr>
      <vt:lpstr>Brush Script Std</vt:lpstr>
      <vt:lpstr>Calibri</vt:lpstr>
      <vt:lpstr>Century Gothic</vt:lpstr>
      <vt:lpstr>Times New Roman</vt:lpstr>
      <vt:lpstr>Wingdings 3</vt:lpstr>
      <vt:lpstr>Ion Boardroom</vt:lpstr>
      <vt:lpstr>Library Management System  </vt:lpstr>
      <vt:lpstr>Introduction</vt:lpstr>
      <vt:lpstr>Activities</vt:lpstr>
      <vt:lpstr>Advantages</vt:lpstr>
      <vt:lpstr>Overview</vt:lpstr>
      <vt:lpstr>Characteristics</vt:lpstr>
      <vt:lpstr>Requirements</vt:lpstr>
      <vt:lpstr>Requirements</vt:lpstr>
      <vt:lpstr>Non Functional Requirements</vt:lpstr>
      <vt:lpstr>Software Requirements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Library Management System  </dc:title>
  <dc:creator>suren sahoo</dc:creator>
  <cp:lastModifiedBy>Ahuti Aradhana Sahoo</cp:lastModifiedBy>
  <cp:revision>10</cp:revision>
  <dcterms:created xsi:type="dcterms:W3CDTF">2022-10-04T07:27:51Z</dcterms:created>
  <dcterms:modified xsi:type="dcterms:W3CDTF">2025-01-26T09:22:20Z</dcterms:modified>
</cp:coreProperties>
</file>

<file path=docProps/thumbnail.jpeg>
</file>